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9.svg" ContentType="image/svg+xml"/>
  <Override PartName="/ppt/media/image2.svg" ContentType="image/svg+xml"/>
  <Override PartName="/ppt/media/image21.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28" r:id="rId7"/>
    <p:sldId id="335" r:id="rId8"/>
    <p:sldId id="336" r:id="rId9"/>
    <p:sldId id="363" r:id="rId10"/>
    <p:sldId id="323" r:id="rId11"/>
    <p:sldId id="329" r:id="rId12"/>
    <p:sldId id="324" r:id="rId13"/>
    <p:sldId id="343" r:id="rId14"/>
    <p:sldId id="344" r:id="rId15"/>
    <p:sldId id="346" r:id="rId16"/>
    <p:sldId id="345" r:id="rId17"/>
    <p:sldId id="347" r:id="rId18"/>
    <p:sldId id="365" r:id="rId19"/>
    <p:sldId id="325" r:id="rId20"/>
    <p:sldId id="348" r:id="rId21"/>
    <p:sldId id="349" r:id="rId22"/>
    <p:sldId id="350" r:id="rId23"/>
    <p:sldId id="362" r:id="rId24"/>
    <p:sldId id="326" r:id="rId25"/>
    <p:sldId id="356" r:id="rId26"/>
    <p:sldId id="366" r:id="rId27"/>
    <p:sldId id="351" r:id="rId28"/>
    <p:sldId id="353" r:id="rId29"/>
    <p:sldId id="367" r:id="rId30"/>
    <p:sldId id="322" r:id="rId31"/>
  </p:sldIdLst>
  <p:sldSz cx="12192000" cy="6858000"/>
  <p:notesSz cx="6858000" cy="9144000"/>
  <p:embeddedFontLst>
    <p:embeddedFont>
      <p:font typeface="微软雅黑" panose="020B0503020204020204" pitchFamily="34" charset="-122"/>
      <p:regular r:id="rId35"/>
    </p:embeddedFont>
    <p:embeddedFont>
      <p:font typeface="等线" panose="02010600030101010101" charset="-122"/>
      <p:regular r:id="rId36"/>
    </p:embeddedFont>
    <p:embeddedFont>
      <p:font typeface="等线 Light" panose="02010600030101010101"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userDrawn="1">
          <p15:clr>
            <a:srgbClr val="A4A3A4"/>
          </p15:clr>
        </p15:guide>
        <p15:guide id="2" pos="3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52"/>
        <p:guide pos="3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26.xml"/><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7.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image" Target="../media/image2.svg"/><Relationship Id="rId21" Type="http://schemas.openxmlformats.org/officeDocument/2006/relationships/image" Target="../media/image1.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5</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14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endParaRPr lang="zh-CN" altLang="en-US" dirty="0"/>
          </a:p>
        </p:txBody>
      </p:sp>
      <p:sp>
        <p:nvSpPr>
          <p:cNvPr id="13" name="矩形 12"/>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endParaRPr lang="zh-CN" altLang="en-US" dirty="0"/>
          </a:p>
        </p:txBody>
      </p:sp>
      <p:pic>
        <p:nvPicPr>
          <p:cNvPr id="16" name="图片 15" descr="图形用户界面, 应用程序&#10;&#10;描述已自动生成"/>
          <p:cNvPicPr>
            <a:picLocks noChangeAspect="1"/>
          </p:cNvPicPr>
          <p:nvPr/>
        </p:nvPicPr>
        <p:blipFill>
          <a:blip r:embed="rId2"/>
          <a:stretch>
            <a:fillRect/>
          </a:stretch>
        </p:blipFill>
        <p:spPr>
          <a:xfrm>
            <a:off x="3548875" y="1234122"/>
            <a:ext cx="6018028"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endParaRPr lang="zh-CN" altLang="en-US" dirty="0"/>
          </a:p>
        </p:txBody>
      </p:sp>
      <p:pic>
        <p:nvPicPr>
          <p:cNvPr id="7" name="图片 6" descr="图形用户界面&#10;&#10;中度可信度描述已自动生成"/>
          <p:cNvPicPr>
            <a:picLocks noChangeAspect="1"/>
          </p:cNvPicPr>
          <p:nvPr/>
        </p:nvPicPr>
        <p:blipFill>
          <a:blip r:embed="rId2"/>
          <a:stretch>
            <a:fillRect/>
          </a:stretch>
        </p:blipFill>
        <p:spPr>
          <a:xfrm>
            <a:off x="4000099" y="609147"/>
            <a:ext cx="3970204" cy="2233240"/>
          </a:xfrm>
          <a:prstGeom prst="rect">
            <a:avLst/>
          </a:prstGeom>
        </p:spPr>
      </p:pic>
      <p:sp>
        <p:nvSpPr>
          <p:cNvPr id="15" name="矩形 14"/>
          <p:cNvSpPr/>
          <p:nvPr/>
        </p:nvSpPr>
        <p:spPr>
          <a:xfrm>
            <a:off x="1432624" y="342880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p:cNvPicPr>
            <a:picLocks noChangeAspect="1"/>
          </p:cNvPicPr>
          <p:nvPr/>
        </p:nvPicPr>
        <p:blipFill>
          <a:blip r:embed="rId3"/>
          <a:stretch>
            <a:fillRect/>
          </a:stretch>
        </p:blipFill>
        <p:spPr>
          <a:xfrm>
            <a:off x="4026965" y="3607686"/>
            <a:ext cx="4227128" cy="2166403"/>
          </a:xfrm>
          <a:prstGeom prst="rect">
            <a:avLst/>
          </a:prstGeom>
        </p:spPr>
      </p:pic>
      <p:sp>
        <p:nvSpPr>
          <p:cNvPr id="5" name="矩形 4"/>
          <p:cNvSpPr/>
          <p:nvPr/>
        </p:nvSpPr>
        <p:spPr>
          <a:xfrm>
            <a:off x="1364615" y="4709160"/>
            <a:ext cx="1903095" cy="619760"/>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a:t>定时器重新计时</a:t>
            </a:r>
            <a:endParaRPr lang="en-US" altLang="zh-CN" sz="1400" dirty="0"/>
          </a:p>
        </p:txBody>
      </p:sp>
      <p:sp>
        <p:nvSpPr>
          <p:cNvPr id="14" name="文本框 13"/>
          <p:cNvSpPr txBox="1"/>
          <p:nvPr/>
        </p:nvSpPr>
        <p:spPr>
          <a:xfrm>
            <a:off x="3978910" y="6020435"/>
            <a:ext cx="4641215" cy="521970"/>
          </a:xfrm>
          <a:prstGeom prst="rect">
            <a:avLst/>
          </a:prstGeom>
          <a:noFill/>
        </p:spPr>
        <p:txBody>
          <a:bodyPr wrap="square" rtlCol="0">
            <a:spAutoFit/>
          </a:bodyPr>
          <a:p>
            <a:r>
              <a:rPr lang="zh-CN" altLang="en-US" sz="1400"/>
              <a:t>轮播图切换时定时器重新计时，避免切换图片后立即轮播下一张，影响用户体验</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p:cNvPicPr>
            <a:picLocks noChangeAspect="1"/>
          </p:cNvPicPr>
          <p:nvPr/>
        </p:nvPicPr>
        <p:blipFill>
          <a:blip r:embed="rId2"/>
          <a:stretch>
            <a:fillRect/>
          </a:stretch>
        </p:blipFill>
        <p:spPr>
          <a:xfrm>
            <a:off x="4210711" y="577043"/>
            <a:ext cx="4855710" cy="2731337"/>
          </a:xfrm>
          <a:prstGeom prst="rect">
            <a:avLst/>
          </a:prstGeom>
        </p:spPr>
      </p:pic>
      <p:pic>
        <p:nvPicPr>
          <p:cNvPr id="21" name="图片 20" descr="图形用户界面, 应用程序, Teams&#10;&#10;描述已自动生成"/>
          <p:cNvPicPr>
            <a:picLocks noChangeAspect="1"/>
          </p:cNvPicPr>
          <p:nvPr/>
        </p:nvPicPr>
        <p:blipFill>
          <a:blip r:embed="rId3"/>
          <a:stretch>
            <a:fillRect/>
          </a:stretch>
        </p:blipFill>
        <p:spPr>
          <a:xfrm>
            <a:off x="4081463" y="3554019"/>
            <a:ext cx="5096540" cy="28668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p:cNvSpPr/>
          <p:nvPr/>
        </p:nvSpPr>
        <p:spPr>
          <a:xfrm>
            <a:off x="1295754" y="374393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侧边栏效果</a:t>
            </a:r>
            <a:endParaRPr lang="en-US" altLang="zh-CN" dirty="0"/>
          </a:p>
        </p:txBody>
      </p:sp>
      <p:pic>
        <p:nvPicPr>
          <p:cNvPr id="7" name="图片 6" descr="图片包含 室内, 桌子, 蛋糕, 上的&#10;&#10;描述已自动生成"/>
          <p:cNvPicPr>
            <a:picLocks noChangeAspect="1"/>
          </p:cNvPicPr>
          <p:nvPr/>
        </p:nvPicPr>
        <p:blipFill>
          <a:blip r:embed="rId2"/>
          <a:stretch>
            <a:fillRect/>
          </a:stretch>
        </p:blipFill>
        <p:spPr>
          <a:xfrm>
            <a:off x="3558930" y="1150975"/>
            <a:ext cx="4628140" cy="2278025"/>
          </a:xfrm>
          <a:prstGeom prst="rect">
            <a:avLst/>
          </a:prstGeom>
        </p:spPr>
      </p:pic>
      <p:pic>
        <p:nvPicPr>
          <p:cNvPr id="16" name="图片 15" descr="图形用户界面, 应用程序&#10;&#10;描述已自动生成"/>
          <p:cNvPicPr>
            <a:picLocks noChangeAspect="1"/>
          </p:cNvPicPr>
          <p:nvPr/>
        </p:nvPicPr>
        <p:blipFill>
          <a:blip r:embed="rId3"/>
          <a:stretch>
            <a:fillRect/>
          </a:stretch>
        </p:blipFill>
        <p:spPr>
          <a:xfrm>
            <a:off x="3558929" y="3744081"/>
            <a:ext cx="4422577" cy="24440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endParaRPr lang="zh-CN" altLang="en-US" dirty="0"/>
          </a:p>
        </p:txBody>
      </p:sp>
      <p:sp>
        <p:nvSpPr>
          <p:cNvPr id="20" name="文本框 19"/>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蒙版</a:t>
            </a:r>
            <a:endParaRPr lang="en-US" altLang="zh-CN" dirty="0"/>
          </a:p>
        </p:txBody>
      </p:sp>
      <p:sp>
        <p:nvSpPr>
          <p:cNvPr id="13" name="矩形 12"/>
          <p:cNvSpPr/>
          <p:nvPr/>
        </p:nvSpPr>
        <p:spPr>
          <a:xfrm>
            <a:off x="1199416" y="560509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css</a:t>
            </a:r>
            <a:r>
              <a:rPr lang="zh-CN" altLang="en-US" dirty="0"/>
              <a:t>变量</a:t>
            </a:r>
            <a:endParaRPr lang="zh-CN" altLang="en-US" dirty="0"/>
          </a:p>
        </p:txBody>
      </p:sp>
      <p:sp>
        <p:nvSpPr>
          <p:cNvPr id="17" name="文本框 16"/>
          <p:cNvSpPr txBox="1"/>
          <p:nvPr/>
        </p:nvSpPr>
        <p:spPr>
          <a:xfrm>
            <a:off x="4413250" y="4324985"/>
            <a:ext cx="4806950" cy="762000"/>
          </a:xfrm>
          <a:prstGeom prst="rect">
            <a:avLst/>
          </a:prstGeom>
          <a:noFill/>
        </p:spPr>
        <p:txBody>
          <a:bodyPr wrap="square" rtlCol="0">
            <a:noAutofit/>
          </a:bodyPr>
          <a:p>
            <a:r>
              <a:rPr lang="zh-CN" altLang="en-US"/>
              <a:t>查看纪要设置了蒙版，并且蒙版后页面禁止滚动，提升用户体验。</a:t>
            </a:r>
            <a:endParaRPr lang="zh-CN" altLang="en-US"/>
          </a:p>
        </p:txBody>
      </p:sp>
      <p:sp>
        <p:nvSpPr>
          <p:cNvPr id="18" name="文本框 17"/>
          <p:cNvSpPr txBox="1"/>
          <p:nvPr/>
        </p:nvSpPr>
        <p:spPr>
          <a:xfrm>
            <a:off x="4081780" y="5856605"/>
            <a:ext cx="3979545" cy="368300"/>
          </a:xfrm>
          <a:prstGeom prst="rect">
            <a:avLst/>
          </a:prstGeom>
          <a:noFill/>
        </p:spPr>
        <p:txBody>
          <a:bodyPr wrap="square" rtlCol="0">
            <a:spAutoFit/>
          </a:bodyPr>
          <a:p>
            <a:r>
              <a:rPr lang="zh-CN" altLang="en-US"/>
              <a:t>Css采用了变量，便于后期修改维护</a:t>
            </a:r>
            <a:endParaRPr lang="zh-CN" altLang="en-US"/>
          </a:p>
        </p:txBody>
      </p:sp>
      <p:pic>
        <p:nvPicPr>
          <p:cNvPr id="21" name="图片 20" descr="查看"/>
          <p:cNvPicPr>
            <a:picLocks noChangeAspect="1"/>
          </p:cNvPicPr>
          <p:nvPr/>
        </p:nvPicPr>
        <p:blipFill>
          <a:blip r:embed="rId2"/>
          <a:stretch>
            <a:fillRect/>
          </a:stretch>
        </p:blipFill>
        <p:spPr>
          <a:xfrm>
            <a:off x="4184015" y="1390015"/>
            <a:ext cx="4794885" cy="2683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endParaRPr lang="zh-CN" altLang="en-US" dirty="0"/>
          </a:p>
        </p:txBody>
      </p:sp>
      <p:sp>
        <p:nvSpPr>
          <p:cNvPr id="13" name="矩形: 圆角 12"/>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charset="-122"/>
                <a:ea typeface="等线" panose="02010600030101010101" charset="-122"/>
                <a:cs typeface="Times New Roman" panose="02020603050405020304" pitchFamily="18" charset="0"/>
              </a:rPr>
              <a:t>良好的</a:t>
            </a:r>
            <a:r>
              <a:rPr lang="zh-CN" altLang="en-US" b="1" kern="100" dirty="0">
                <a:solidFill>
                  <a:schemeClr val="bg1"/>
                </a:solidFill>
                <a:effectLst/>
                <a:latin typeface="等线" panose="02010600030101010101" charset="-122"/>
                <a:ea typeface="等线" panose="02010600030101010101" charset="-122"/>
                <a:cs typeface="Times New Roman" panose="02020603050405020304" pitchFamily="18" charset="0"/>
              </a:rPr>
              <a:t>页面布局</a:t>
            </a:r>
            <a:r>
              <a:rPr lang="zh-CN" altLang="en-US" sz="1800" kern="100" dirty="0">
                <a:effectLst/>
                <a:latin typeface="等线" panose="02010600030101010101" charset="-122"/>
                <a:ea typeface="等线" panose="02010600030101010101" charset="-122"/>
                <a:cs typeface="Times New Roman" panose="02020603050405020304" pitchFamily="18" charset="0"/>
              </a:rPr>
              <a:t>会不可避免的导致代码量过大，区域功能及分类不明显，结构较为复杂，维护难度及成本大大上升，需要良好的代码注释以及</a:t>
            </a:r>
            <a:r>
              <a:rPr lang="en-US" altLang="zh-CN" sz="1800" kern="100" dirty="0">
                <a:effectLst/>
                <a:latin typeface="等线" panose="02010600030101010101" charset="-122"/>
                <a:ea typeface="等线" panose="02010600030101010101" charset="-122"/>
                <a:cs typeface="Times New Roman" panose="02020603050405020304" pitchFamily="18" charset="0"/>
              </a:rPr>
              <a:t>f12</a:t>
            </a:r>
            <a:r>
              <a:rPr lang="zh-CN" altLang="en-US" sz="1800" kern="100" dirty="0">
                <a:effectLst/>
                <a:latin typeface="等线" panose="02010600030101010101" charset="-122"/>
                <a:ea typeface="等线" panose="02010600030101010101" charset="-122"/>
                <a:cs typeface="Times New Roman" panose="02020603050405020304" pitchFamily="18" charset="0"/>
              </a:rPr>
              <a:t>网页开发者工具的辅助，才能在调试阶段进行问题的定位与修改。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8" name="矩形: 圆角 17"/>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2.</a:t>
            </a:r>
            <a:r>
              <a:rPr lang="zh-CN" altLang="en-US" sz="1800" kern="100" dirty="0">
                <a:effectLst/>
                <a:latin typeface="等线" panose="02010600030101010101" charset="-122"/>
                <a:ea typeface="等线" panose="02010600030101010101" charset="-122"/>
                <a:cs typeface="Times New Roman" panose="02020603050405020304" pitchFamily="18" charset="0"/>
              </a:rPr>
              <a:t> 使用</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原生的代码</a:t>
            </a:r>
            <a:r>
              <a:rPr lang="zh-CN" altLang="en-US" sz="1800" kern="100" dirty="0">
                <a:effectLst/>
                <a:latin typeface="等线" panose="02010600030101010101" charset="-122"/>
                <a:ea typeface="等线" panose="02010600030101010101" charset="-122"/>
                <a:cs typeface="Times New Roman" panose="02020603050405020304" pitchFamily="18" charset="0"/>
              </a:rPr>
              <a:t>进行开发会要求具备很强的逻辑思维能力以及基础知    识应用能力，相较于框架，原生代码对于同一个功能的实现步骤可能会繁琐一点，这也一定程度上证明了维护的难度在升级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3.MySQL</a:t>
            </a:r>
            <a:r>
              <a:rPr lang="zh-CN" altLang="en-US" sz="1800" kern="100" dirty="0">
                <a:effectLst/>
                <a:latin typeface="等线" panose="02010600030101010101" charset="-122"/>
                <a:ea typeface="等线" panose="02010600030101010101" charset="-122"/>
                <a:cs typeface="Times New Roman" panose="02020603050405020304" pitchFamily="18" charset="0"/>
              </a:rPr>
              <a:t>数据库建表要简介并且符合逻辑，适合项目需求。</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4" name="矩形: 圆角 13"/>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4.</a:t>
            </a:r>
            <a:r>
              <a:rPr lang="zh-CN" altLang="en-US" sz="1800" kern="100" dirty="0">
                <a:effectLst/>
                <a:latin typeface="等线" panose="02010600030101010101" charset="-122"/>
                <a:ea typeface="等线" panose="02010600030101010101" charset="-122"/>
                <a:cs typeface="Times New Roman" panose="02020603050405020304" pitchFamily="18" charset="0"/>
              </a:rPr>
              <a:t>为了有更好的用户体验，</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响应式设计</a:t>
            </a:r>
            <a:r>
              <a:rPr lang="zh-CN" altLang="en-US" sz="1800" kern="100" dirty="0">
                <a:effectLst/>
                <a:latin typeface="等线" panose="02010600030101010101" charset="-122"/>
                <a:ea typeface="等线" panose="02010600030101010101" charset="-122"/>
                <a:cs typeface="Times New Roman" panose="02020603050405020304" pitchFamily="18" charset="0"/>
              </a:rPr>
              <a:t>必不可少，因此在写代码时要注意在不同设备上的元素，样式，字体大小，布局等等的影响，避免屏幕尺寸变化而发生的布局错乱，比例失调等问题。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5.</a:t>
            </a:r>
            <a:r>
              <a:rPr sz="1800" kern="100" dirty="0">
                <a:effectLst/>
                <a:latin typeface="等线" panose="02010600030101010101" charset="-122"/>
                <a:ea typeface="等线" panose="02010600030101010101" charset="-122"/>
                <a:cs typeface="Times New Roman" panose="02020603050405020304" pitchFamily="18" charset="0"/>
              </a:rPr>
              <a:t>加载只有一个HTML文件的单页面应用时，给DOM元素所起的类名可能会出现重复现象，会造成CSS样式冲突，导致无意识性覆盖，影响页面效果，所以一个好的</a:t>
            </a:r>
            <a:r>
              <a:rPr sz="1800" b="1" kern="100" dirty="0">
                <a:effectLst/>
                <a:latin typeface="等线" panose="02010600030101010101" charset="-122"/>
                <a:ea typeface="等线" panose="02010600030101010101" charset="-122"/>
                <a:cs typeface="Times New Roman" panose="02020603050405020304" pitchFamily="18" charset="0"/>
              </a:rPr>
              <a:t>命名规范</a:t>
            </a:r>
            <a:r>
              <a:rPr sz="1800" kern="100" dirty="0">
                <a:effectLst/>
                <a:latin typeface="等线" panose="02010600030101010101" charset="-122"/>
                <a:ea typeface="等线" panose="02010600030101010101" charset="-122"/>
                <a:cs typeface="Times New Roman" panose="02020603050405020304" pitchFamily="18" charset="0"/>
              </a:rPr>
              <a:t>十分重要。</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7"/>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8"/>
            </p:custDataLst>
          </p:nvPr>
        </p:nvGrpSpPr>
        <p:grpSpPr>
          <a:xfrm>
            <a:off x="5796671" y="1977986"/>
            <a:ext cx="619822" cy="634301"/>
            <a:chOff x="5305305" y="963203"/>
            <a:chExt cx="619822" cy="634301"/>
          </a:xfrm>
        </p:grpSpPr>
        <p:sp>
          <p:nvSpPr>
            <p:cNvPr id="25" name="椭圆 24"/>
            <p:cNvSpPr/>
            <p:nvPr>
              <p:custDataLst>
                <p:tags r:id="rId9"/>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10"/>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11"/>
            </p:custDataLst>
          </p:nvPr>
        </p:nvGrpSpPr>
        <p:grpSpPr>
          <a:xfrm>
            <a:off x="5989199" y="3126456"/>
            <a:ext cx="619822" cy="634301"/>
            <a:chOff x="5305305" y="963203"/>
            <a:chExt cx="619822" cy="634301"/>
          </a:xfrm>
        </p:grpSpPr>
        <p:sp>
          <p:nvSpPr>
            <p:cNvPr id="28" name="椭圆 27"/>
            <p:cNvSpPr/>
            <p:nvPr>
              <p:custDataLst>
                <p:tags r:id="rId1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1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14"/>
            </p:custDataLst>
          </p:nvPr>
        </p:nvGrpSpPr>
        <p:grpSpPr>
          <a:xfrm>
            <a:off x="5786089" y="4239680"/>
            <a:ext cx="619822" cy="633542"/>
            <a:chOff x="5305305" y="963962"/>
            <a:chExt cx="619822" cy="633542"/>
          </a:xfrm>
        </p:grpSpPr>
        <p:sp>
          <p:nvSpPr>
            <p:cNvPr id="31" name="椭圆 30"/>
            <p:cNvSpPr/>
            <p:nvPr>
              <p:custDataLst>
                <p:tags r:id="rId1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7"/>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8"/>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19"/>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20"/>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2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24"/>
            </p:custDataLst>
          </p:nvPr>
        </p:nvGrpSpPr>
        <p:grpSpPr>
          <a:xfrm>
            <a:off x="5292392" y="5417123"/>
            <a:ext cx="619822" cy="633542"/>
            <a:chOff x="5305305" y="963962"/>
            <a:chExt cx="619822" cy="633542"/>
          </a:xfrm>
        </p:grpSpPr>
        <p:sp>
          <p:nvSpPr>
            <p:cNvPr id="35" name="椭圆 34"/>
            <p:cNvSpPr/>
            <p:nvPr>
              <p:custDataLst>
                <p:tags r:id="rId2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2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27"/>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en-US" sz="1800" kern="100" dirty="0">
                <a:effectLst/>
                <a:latin typeface="等线" panose="02010600030101010101" charset="-122"/>
                <a:ea typeface="等线" panose="02010600030101010101" charset="-122"/>
                <a:cs typeface="Times New Roman" panose="02020603050405020304" pitchFamily="18" charset="0"/>
              </a:rPr>
              <a:t>会议纪要需要</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上传图片和</a:t>
            </a:r>
            <a:r>
              <a:rPr lang="en-US" altLang="zh-CN" sz="1800" b="1" kern="100" dirty="0">
                <a:solidFill>
                  <a:schemeClr val="bg1"/>
                </a:solidFill>
                <a:effectLst/>
                <a:latin typeface="等线" panose="02010600030101010101" charset="-122"/>
                <a:ea typeface="等线" panose="02010600030101010101" charset="-122"/>
                <a:cs typeface="Times New Roman" panose="02020603050405020304" pitchFamily="18" charset="0"/>
              </a:rPr>
              <a:t>txt</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文件</a:t>
            </a:r>
            <a:r>
              <a:rPr lang="zh-CN" altLang="en-US" sz="1800" kern="100" dirty="0">
                <a:effectLst/>
                <a:latin typeface="等线" panose="02010600030101010101" charset="-122"/>
                <a:ea typeface="等线" panose="02010600030101010101" charset="-122"/>
                <a:cs typeface="Times New Roman" panose="02020603050405020304" pitchFamily="18" charset="0"/>
              </a:rPr>
              <a:t>并且实现预览功能，需要对这类文件</a:t>
            </a:r>
            <a:r>
              <a:rPr lang="zh-CN" altLang="en-US" sz="1800" b="1" kern="100" dirty="0">
                <a:solidFill>
                  <a:schemeClr val="bg1"/>
                </a:solidFill>
                <a:effectLst/>
                <a:latin typeface="等线" panose="02010600030101010101" charset="-122"/>
                <a:ea typeface="等线" panose="02010600030101010101" charset="-122"/>
                <a:cs typeface="Times New Roman" panose="02020603050405020304" pitchFamily="18" charset="0"/>
              </a:rPr>
              <a:t>数据进行处理</a:t>
            </a:r>
            <a:r>
              <a:rPr lang="zh-CN" altLang="en-US" sz="1800" kern="100" dirty="0">
                <a:effectLst/>
                <a:latin typeface="等线" panose="02010600030101010101" charset="-122"/>
                <a:ea typeface="等线" panose="02010600030101010101" charset="-122"/>
                <a:cs typeface="Times New Roman" panose="02020603050405020304" pitchFamily="18" charset="0"/>
              </a:rPr>
              <a:t>在上传至数据库并且还要准确出现在对应的预览盒子里，并且要保证在查看纪要这一功能中能传回前端，呈现这部分内容。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1800" kern="100" dirty="0">
                <a:effectLst/>
                <a:latin typeface="等线" panose="02010600030101010101" charset="-122"/>
                <a:ea typeface="等线" panose="02010600030101010101" charset="-122"/>
                <a:cs typeface="Times New Roman" panose="02020603050405020304" pitchFamily="18" charset="0"/>
              </a:rPr>
              <a:t>7.</a:t>
            </a:r>
            <a:r>
              <a:rPr sz="1800" kern="100" dirty="0">
                <a:effectLst/>
                <a:latin typeface="等线" panose="02010600030101010101" charset="-122"/>
                <a:ea typeface="等线" panose="02010600030101010101" charset="-122"/>
                <a:cs typeface="Times New Roman" panose="02020603050405020304" pitchFamily="18" charset="0"/>
              </a:rPr>
              <a:t>需要考虑短时间内多次提交按钮，大量数据同时渲染等问题，要采取</a:t>
            </a:r>
            <a:r>
              <a:rPr sz="1800" b="1" kern="100" dirty="0">
                <a:effectLst/>
                <a:latin typeface="等线" panose="02010600030101010101" charset="-122"/>
                <a:ea typeface="等线" panose="02010600030101010101" charset="-122"/>
                <a:cs typeface="Times New Roman" panose="02020603050405020304" pitchFamily="18" charset="0"/>
              </a:rPr>
              <a:t>图片懒加载，防抖节流</a:t>
            </a:r>
            <a:r>
              <a:rPr sz="1800" kern="100" dirty="0">
                <a:effectLst/>
                <a:latin typeface="等线" panose="02010600030101010101" charset="-122"/>
                <a:ea typeface="等线" panose="02010600030101010101" charset="-122"/>
                <a:cs typeface="Times New Roman" panose="02020603050405020304" pitchFamily="18" charset="0"/>
              </a:rPr>
              <a:t>等功能来进行避免。</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圆角 13"/>
          <p:cNvSpPr/>
          <p:nvPr/>
        </p:nvSpPr>
        <p:spPr>
          <a:xfrm>
            <a:off x="1499425" y="488682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8.实现</a:t>
            </a:r>
            <a:r>
              <a:rPr sz="1800" b="1" kern="100" dirty="0">
                <a:effectLst/>
                <a:latin typeface="等线" panose="02010600030101010101" charset="-122"/>
                <a:ea typeface="等线" panose="02010600030101010101" charset="-122"/>
                <a:cs typeface="Times New Roman" panose="02020603050405020304" pitchFamily="18" charset="0"/>
              </a:rPr>
              <a:t>权限分离</a:t>
            </a:r>
            <a:r>
              <a:rPr sz="1800" kern="100" dirty="0">
                <a:effectLst/>
                <a:latin typeface="等线" panose="02010600030101010101" charset="-122"/>
                <a:ea typeface="等线" panose="02010600030101010101" charset="-122"/>
                <a:cs typeface="Times New Roman" panose="02020603050405020304" pitchFamily="18" charset="0"/>
              </a:rPr>
              <a:t>，对于普通用户和管理员的相同功能要进行区分，权限不同，相同功能所呈现的数据可能不同。</a:t>
            </a:r>
            <a:endParaRPr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1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790" y="133971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9.用户提交的</a:t>
            </a:r>
            <a:r>
              <a:rPr sz="1800" b="1" kern="100" dirty="0">
                <a:effectLst/>
                <a:latin typeface="等线" panose="02010600030101010101" charset="-122"/>
                <a:ea typeface="等线" panose="02010600030101010101" charset="-122"/>
                <a:cs typeface="Times New Roman" panose="02020603050405020304" pitchFamily="18" charset="0"/>
              </a:rPr>
              <a:t>信息较多</a:t>
            </a:r>
            <a:r>
              <a:rPr sz="1800" kern="100" dirty="0">
                <a:effectLst/>
                <a:latin typeface="等线" panose="02010600030101010101" charset="-122"/>
                <a:ea typeface="等线" panose="02010600030101010101" charset="-122"/>
                <a:cs typeface="Times New Roman" panose="02020603050405020304" pitchFamily="18" charset="0"/>
              </a:rPr>
              <a:t>，要对用户每一次提交的数据进行验证，并且返回错误信息，减少错误数据提交到数据库，从而出现问题。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7" name="矩形: 圆角 13"/>
          <p:cNvSpPr/>
          <p:nvPr/>
        </p:nvSpPr>
        <p:spPr>
          <a:xfrm>
            <a:off x="1499425" y="3127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11.此外，作为一个前端学习者，这次考核项目需要我们自己搭建后台，通过这种全栈开发的方式让我们能够同时处理前端和后端的工作，实现完整的项目开发流程。这也是一个较大的挑战。</a:t>
            </a:r>
            <a:endParaRPr sz="1800" kern="100" dirty="0">
              <a:effectLst/>
              <a:latin typeface="等线" panose="02010600030101010101" charset="-122"/>
              <a:ea typeface="等线" panose="02010600030101010101" charset="-122"/>
              <a:cs typeface="Times New Roman" panose="02020603050405020304" pitchFamily="18" charset="0"/>
            </a:endParaRPr>
          </a:p>
        </p:txBody>
      </p:sp>
      <p:sp>
        <p:nvSpPr>
          <p:cNvPr id="13" name="矩形: 圆角 13"/>
          <p:cNvSpPr/>
          <p:nvPr/>
        </p:nvSpPr>
        <p:spPr>
          <a:xfrm>
            <a:off x="1498790" y="5018268"/>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just">
              <a:spcBef>
                <a:spcPts val="0"/>
              </a:spcBef>
              <a:spcAft>
                <a:spcPts val="0"/>
              </a:spcAft>
            </a:pPr>
            <a:r>
              <a:rPr sz="1800" kern="100" dirty="0">
                <a:effectLst/>
                <a:latin typeface="等线" panose="02010600030101010101" charset="-122"/>
                <a:ea typeface="等线" panose="02010600030101010101" charset="-122"/>
                <a:cs typeface="Times New Roman" panose="02020603050405020304" pitchFamily="18" charset="0"/>
              </a:rPr>
              <a:t>12.</a:t>
            </a:r>
            <a:r>
              <a:rPr sz="1800" b="1" kern="100" dirty="0">
                <a:effectLst/>
                <a:latin typeface="等线" panose="02010600030101010101" charset="-122"/>
                <a:ea typeface="等线" panose="02010600030101010101" charset="-122"/>
                <a:cs typeface="Times New Roman" panose="02020603050405020304" pitchFamily="18" charset="0"/>
              </a:rPr>
              <a:t>亮点即是难点，所有亮点都是在客服所有难点的基础上打磨出来的，毕竟克服难点的这一过程本身就是亮点。</a:t>
            </a:r>
            <a:endParaRPr sz="1800" b="1"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15340" y="1196340"/>
            <a:ext cx="9077960" cy="4328795"/>
          </a:xfrm>
          <a:prstGeom prst="rect">
            <a:avLst/>
          </a:prstGeom>
          <a:noFill/>
        </p:spPr>
        <p:txBody>
          <a:bodyPr wrap="square" rtlCol="0">
            <a:noAutofit/>
          </a:bodyPr>
          <a:lstStyle/>
          <a:p>
            <a:pPr indent="304800" algn="just"/>
            <a:r>
              <a:rPr lang="zh-CN" altLang="zh-CN" sz="1600" kern="100" dirty="0">
                <a:effectLst/>
                <a:latin typeface="等线" panose="02010600030101010101" charset="-122"/>
                <a:ea typeface="等线" panose="02010600030101010101" charset="-122"/>
                <a:cs typeface="Times New Roman" panose="02020603050405020304" pitchFamily="18" charset="0"/>
              </a:rPr>
              <a:t>这次考核时间紧凑，压力较大，但是截止后重新回味一下这个项目，就会发现其实还有几个常见且较为简单的功能可以补充到我的项目中，在此我对这些功能及其实现的详细思路做一个补充：</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indent="3048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ea"/>
              <a:buAutoNum type="ea1JpnKorPlain"/>
            </a:pP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注册的时候进行表单校验：</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rPr>
              <a:t>实现思路：在获取输入框里面的内容后可以对数据进行正则验证，如：用户名和密码要在</a:t>
            </a:r>
            <a:r>
              <a:rPr lang="en-US" altLang="zh-CN" sz="1600" kern="100" dirty="0">
                <a:effectLst/>
                <a:latin typeface="等线" panose="02010600030101010101" charset="-122"/>
                <a:ea typeface="等线" panose="02010600030101010101" charset="-122"/>
                <a:cs typeface="Times New Roman" panose="02020603050405020304" pitchFamily="18" charset="0"/>
              </a:rPr>
              <a:t>6</a:t>
            </a:r>
            <a:r>
              <a:rPr lang="zh-CN" altLang="zh-CN" sz="1600" kern="100" dirty="0">
                <a:effectLst/>
                <a:latin typeface="等线" panose="02010600030101010101" charset="-122"/>
                <a:ea typeface="等线" panose="02010600030101010101" charset="-122"/>
                <a:cs typeface="Times New Roman" panose="02020603050405020304" pitchFamily="18" charset="0"/>
              </a:rPr>
              <a:t>到</a:t>
            </a:r>
            <a:r>
              <a:rPr lang="en-US" altLang="zh-CN" sz="1600" kern="100" dirty="0">
                <a:effectLst/>
                <a:latin typeface="等线" panose="02010600030101010101" charset="-122"/>
                <a:ea typeface="等线" panose="02010600030101010101" charset="-122"/>
                <a:cs typeface="Times New Roman" panose="02020603050405020304" pitchFamily="18" charset="0"/>
              </a:rPr>
              <a:t>10</a:t>
            </a:r>
            <a:r>
              <a:rPr lang="zh-CN" altLang="zh-CN" sz="1600" kern="100" dirty="0">
                <a:effectLst/>
                <a:latin typeface="等线" panose="02010600030101010101" charset="-122"/>
                <a:ea typeface="等线" panose="02010600030101010101" charset="-122"/>
                <a:cs typeface="Times New Roman" panose="02020603050405020304" pitchFamily="18" charset="0"/>
              </a:rPr>
              <a:t>个字符之间，再将数据提交到后台存数据库。（这是平时注册的时候比较经常看到的）</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二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对</a:t>
            </a:r>
            <a:r>
              <a:rPr lang="en-US"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MySQL</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rPr>
              <a:t>的用户密码进行加密：</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rPr>
              <a:t>实现思路：对注册完传入数据库的密码可以用</a:t>
            </a:r>
            <a:r>
              <a:rPr lang="en-US" altLang="zh-CN" sz="1600" kern="100" dirty="0" err="1">
                <a:effectLst/>
                <a:latin typeface="等线" panose="02010600030101010101" charset="-122"/>
                <a:ea typeface="等线" panose="02010600030101010101" charset="-122"/>
                <a:cs typeface="Times New Roman" panose="02020603050405020304" pitchFamily="18" charset="0"/>
              </a:rPr>
              <a:t>bcryptjs</a:t>
            </a:r>
            <a:r>
              <a:rPr lang="zh-CN" altLang="zh-CN" sz="1600" kern="100" dirty="0">
                <a:effectLst/>
                <a:latin typeface="等线" panose="02010600030101010101" charset="-122"/>
                <a:ea typeface="等线" panose="02010600030101010101" charset="-122"/>
                <a:cs typeface="Times New Roman" panose="02020603050405020304" pitchFamily="18" charset="0"/>
              </a:rPr>
              <a:t>进行加密（黑马视频有详细使用方法）</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三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侧边栏的头像部分可以加个上传头像功能：</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实现思路：在侧边栏头像处添加一个透明的上传图片的</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input</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表单， 用户可以通过点击头像从而更换头像，上传过程和我已经实现的上传会议纪要图片一样，然后把头像信息也放进处理用户信息的</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表中以及</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token</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里，用户一登录就可直接渲染。</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03960" y="1214120"/>
            <a:ext cx="7708900" cy="5008880"/>
          </a:xfrm>
          <a:prstGeom prst="rect">
            <a:avLst/>
          </a:prstGeom>
          <a:noFill/>
        </p:spPr>
        <p:txBody>
          <a:bodyPr wrap="square" rtlCol="0" anchor="t">
            <a:noAutofit/>
          </a:bodyPr>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四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夜间模式：</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实现思路：通过</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css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变量和</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js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添加类名来实现</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lvl="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五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除了系统给定的标签外，用户可添加自定义标签：</a:t>
            </a:r>
            <a:endPar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方面在标签去加一个添加自定义标签按钮，至于数据库 </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就建一个标签存储的表单（包含：</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sign</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），里面有系统给定的标签（</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0</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），用户自定义标签（</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status</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username</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设为上传标签的用户名），这样就可以让用户自己设置的自定义标签也出现自己的标签区，然后其他用户看不到别人设置的标签。</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a:p>
            <a:pPr marL="1524000" indent="-762000" algn="just"/>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六 </a:t>
            </a:r>
            <a:r>
              <a:rPr lang="zh-CN" altLang="zh-CN" sz="1600" kern="100" dirty="0">
                <a:solidFill>
                  <a:schemeClr val="accent1"/>
                </a:solidFill>
                <a:effectLst/>
                <a:latin typeface="等线" panose="02010600030101010101" charset="-122"/>
                <a:ea typeface="等线" panose="02010600030101010101" charset="-122"/>
                <a:cs typeface="Times New Roman" panose="02020603050405020304" pitchFamily="18" charset="0"/>
                <a:sym typeface="+mn-ea"/>
              </a:rPr>
              <a:t>对于会议纪要的点赞评论功能，还有对评论进行评论</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实现思路：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UI</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方面就没什么难点，但是要注意点赞按钮要设置节流功  能，避免用户短时间多次点击。</a:t>
            </a:r>
            <a:r>
              <a:rPr lang="en-US" altLang="zh-CN" sz="1600" kern="100" dirty="0" err="1">
                <a:effectLst/>
                <a:latin typeface="等线" panose="02010600030101010101" charset="-122"/>
                <a:ea typeface="等线" panose="02010600030101010101" charset="-122"/>
                <a:cs typeface="Times New Roman" panose="02020603050405020304" pitchFamily="18" charset="0"/>
                <a:sym typeface="+mn-ea"/>
              </a:rPr>
              <a:t>Mysql</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创建一张储存评论点赞信息的表，每次查看纪要的时候就从中获取数据渲染上去到评论区即可。</a:t>
            </a:r>
            <a:endParaRPr lang="zh-CN" altLang="zh-CN" sz="1600" kern="100" dirty="0">
              <a:effectLst/>
              <a:latin typeface="等线" panose="02010600030101010101" charset="-122"/>
              <a:ea typeface="等线" panose="02010600030101010101" charset="-122"/>
              <a:cs typeface="Times New Roman" panose="02020603050405020304" pitchFamily="18" charset="0"/>
            </a:endParaRPr>
          </a:p>
          <a:p>
            <a:pPr marL="1524000" indent="-1524000" algn="just"/>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                              </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至于评论的评论，我的思路就是再建一张表储存，表里面包含：会议纪要的上传者和时间，评论了谁的评论和内容，评论的内容以及这是第几级评论（假设评论就是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1</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，评论的评论就是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2</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，评论的评论的评论就是</a:t>
            </a:r>
            <a:r>
              <a:rPr lang="en-US" altLang="zh-CN" sz="1600" kern="100" dirty="0">
                <a:effectLst/>
                <a:latin typeface="等线" panose="02010600030101010101" charset="-122"/>
                <a:ea typeface="等线" panose="02010600030101010101" charset="-122"/>
                <a:cs typeface="Times New Roman" panose="02020603050405020304" pitchFamily="18" charset="0"/>
                <a:sym typeface="+mn-ea"/>
              </a:rPr>
              <a:t>3</a:t>
            </a:r>
            <a:r>
              <a:rPr lang="zh-CN" altLang="zh-CN" sz="1600" kern="100" dirty="0">
                <a:effectLst/>
                <a:latin typeface="等线" panose="02010600030101010101" charset="-122"/>
                <a:ea typeface="等线" panose="02010600030101010101" charset="-122"/>
                <a:cs typeface="Times New Roman" panose="02020603050405020304" pitchFamily="18" charset="0"/>
                <a:sym typeface="+mn-ea"/>
              </a:rPr>
              <a:t>以此类推），这样就可以精确的将评论的评论渲染在对应评论的下方。</a:t>
            </a:r>
            <a:endParaRPr lang="zh-CN" altLang="zh-CN" sz="1600" kern="100" dirty="0">
              <a:effectLst/>
              <a:latin typeface="等线" panose="02010600030101010101" charset="-122"/>
              <a:ea typeface="等线" panose="02010600030101010101" charset="-122"/>
              <a:cs typeface="Times New Roman" panose="02020603050405020304" pitchFamily="18" charset="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51458" y="1136576"/>
            <a:ext cx="7212787" cy="5785485"/>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对于项目的制作：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R="0" lvl="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）确定项目需求和目标：</a:t>
            </a:r>
            <a:r>
              <a:rPr lang="zh-CN" altLang="en-US" sz="1600" kern="100" dirty="0">
                <a:effectLst/>
                <a:latin typeface="等线" panose="02010600030101010101" charset="-122"/>
                <a:ea typeface="等线" panose="02010600030101010101" charset="-122"/>
                <a:cs typeface="微软雅黑" panose="020B0503020204020204" pitchFamily="34" charset="-122"/>
              </a:rPr>
              <a:t>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）设计好项目的架构和页面结构：</a:t>
            </a:r>
            <a:r>
              <a:rPr lang="zh-CN" altLang="en-US" sz="1600" kern="100" dirty="0">
                <a:effectLst/>
                <a:latin typeface="等线" panose="02010600030101010101" charset="-122"/>
                <a:ea typeface="等线" panose="02010600030101010101" charset="-122"/>
                <a:cs typeface="微软雅黑" panose="020B0503020204020204" pitchFamily="34" charset="-122"/>
              </a:rPr>
              <a:t>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）使用合适的工具和技术：</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）注重用户体验和界面设计：</a:t>
            </a:r>
            <a:r>
              <a:rPr lang="zh-CN" altLang="en-US" sz="1600" kern="100" dirty="0">
                <a:effectLst/>
                <a:latin typeface="等线" panose="02010600030101010101" charset="-122"/>
                <a:ea typeface="等线" panose="02010600030101010101" charset="-122"/>
                <a:cs typeface="微软雅黑" panose="020B0503020204020204" pitchFamily="34" charset="-122"/>
              </a:rPr>
              <a:t>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1270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）测试和优化项目性能：</a:t>
            </a:r>
            <a:r>
              <a:rPr lang="zh-CN" altLang="en-US" sz="1600" kern="100" dirty="0">
                <a:effectLst/>
                <a:latin typeface="等线" panose="02010600030101010101" charset="-122"/>
                <a:ea typeface="等线" panose="02010600030101010101" charset="-122"/>
                <a:cs typeface="微软雅黑" panose="020B0503020204020204" pitchFamily="34" charset="-122"/>
              </a:rPr>
              <a:t>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201376"/>
            <a:ext cx="8877510" cy="4769485"/>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关于代码编写：</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）代码注释的重要性：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提高代码可读性：</a:t>
            </a:r>
            <a:r>
              <a:rPr lang="zh-CN" altLang="en-US" sz="1600" kern="100" dirty="0">
                <a:effectLst/>
                <a:latin typeface="等线" panose="02010600030101010101" charset="-122"/>
                <a:ea typeface="等线" panose="02010600030101010101" charset="-122"/>
                <a:cs typeface="微软雅黑" panose="020B0503020204020204" pitchFamily="34" charset="-122"/>
              </a:rPr>
              <a:t>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方便代码维护：</a:t>
            </a:r>
            <a:r>
              <a:rPr lang="zh-CN" altLang="en-US" sz="1600" kern="100" dirty="0">
                <a:effectLst/>
                <a:latin typeface="等线" panose="02010600030101010101" charset="-122"/>
                <a:ea typeface="等线" panose="02010600030101010101" charset="-122"/>
                <a:cs typeface="微软雅黑" panose="020B0503020204020204" pitchFamily="34" charset="-122"/>
              </a:rPr>
              <a:t>在代码中添加注释可以帮助开发人员快速定位和理解特定功能或模块的实现方式，从而更容易进行代码的维护和修改。</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减少错误和</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bug</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zh-CN" altLang="en-US" sz="1600" kern="100" dirty="0">
                <a:effectLst/>
                <a:latin typeface="等线" panose="02010600030101010101" charset="-122"/>
                <a:ea typeface="等线" panose="02010600030101010101"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记录变更历史：</a:t>
            </a:r>
            <a:r>
              <a:rPr lang="zh-CN" altLang="en-US" sz="1600" kern="100" dirty="0">
                <a:effectLst/>
                <a:latin typeface="等线" panose="02010600030101010101" charset="-122"/>
                <a:ea typeface="等线" panose="02010600030101010101" charset="-122"/>
                <a:cs typeface="微软雅黑" panose="020B0503020204020204" pitchFamily="34" charset="-122"/>
              </a:rPr>
              <a:t>在注释中记录代码的变更历史和修改内容，可以帮助团队成员了解代码的演变过程，方便追溯和回溯代码的修改记录。</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遵循最佳实践：</a:t>
            </a:r>
            <a:r>
              <a:rPr lang="zh-CN" altLang="en-US" sz="1600" kern="100" dirty="0">
                <a:effectLst/>
                <a:latin typeface="等线" panose="02010600030101010101" charset="-122"/>
                <a:ea typeface="等线" panose="02010600030101010101" charset="-122"/>
                <a:cs typeface="微软雅黑" panose="020B0503020204020204" pitchFamily="34" charset="-122"/>
              </a:rPr>
              <a:t>良好的注释规范是编程的最佳实践之一，有助于形成团队统一的编码风格和规范，提高代码的一致性和可维护性。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41833" y="1119461"/>
            <a:ext cx="8877510" cy="4030980"/>
          </a:xfrm>
          <a:prstGeom prst="rect">
            <a:avLst/>
          </a:prstGeom>
          <a:noFill/>
        </p:spPr>
        <p:txBody>
          <a:bodyPr wrap="square" rtlCol="0">
            <a:spAutoFit/>
          </a:bodyPr>
          <a:lstStyle/>
          <a:p>
            <a:pPr marL="0" marR="0" indent="304800" algn="just">
              <a:spcBef>
                <a:spcPts val="0"/>
              </a:spcBef>
              <a:spcAft>
                <a:spcPts val="0"/>
              </a:spcAft>
            </a:pP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a:t>
            </a: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）模块化的重要性：</a:t>
            </a:r>
            <a:endPar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solidFill>
                <a:schemeClr val="accent1"/>
              </a:solidFill>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1.</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提高代码复用性：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2.</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降低耦合度：</a:t>
            </a:r>
            <a:r>
              <a:rPr lang="zh-CN" altLang="en-US" sz="1600" kern="100" dirty="0">
                <a:effectLst/>
                <a:latin typeface="等线" panose="02010600030101010101" charset="-122"/>
                <a:ea typeface="等线" panose="02010600030101010101" charset="-122"/>
                <a:cs typeface="微软雅黑" panose="020B0503020204020204" pitchFamily="34" charset="-122"/>
              </a:rPr>
              <a:t>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3.</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提高开发效率：</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4.</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易于测试和调试：</a:t>
            </a:r>
            <a:r>
              <a:rPr lang="zh-CN" altLang="en-US" sz="1600" kern="100" dirty="0">
                <a:effectLst/>
                <a:latin typeface="等线" panose="02010600030101010101" charset="-122"/>
                <a:ea typeface="等线" panose="02010600030101010101" charset="-122"/>
                <a:cs typeface="微软雅黑" panose="020B0503020204020204" pitchFamily="34" charset="-122"/>
              </a:rPr>
              <a:t>模块化的设计使代码更易于测试和调试，可以单独测试和调试每个模块，减少错误的影响范围，提高代码的质量和稳定性。</a:t>
            </a:r>
            <a:endParaRPr lang="zh-CN" altLang="en-US" sz="1600" kern="100" dirty="0">
              <a:effectLst/>
              <a:latin typeface="等线" panose="02010600030101010101" charset="-122"/>
              <a:ea typeface="等线" panose="02010600030101010101" charset="-122"/>
              <a:cs typeface="微软雅黑" panose="020B0503020204020204" pitchFamily="34" charset="-122"/>
            </a:endParaRPr>
          </a:p>
          <a:p>
            <a:pPr marL="0" marR="0" indent="304800" algn="just">
              <a:spcBef>
                <a:spcPts val="0"/>
              </a:spcBef>
              <a:spcAft>
                <a:spcPts val="0"/>
              </a:spcAft>
            </a:pP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solidFill>
                  <a:schemeClr val="accent1"/>
                </a:solidFill>
                <a:effectLst/>
                <a:latin typeface="等线" panose="02010600030101010101" charset="-122"/>
                <a:ea typeface="等线" panose="02010600030101010101" charset="-122"/>
                <a:cs typeface="微软雅黑" panose="020B0503020204020204" pitchFamily="34" charset="-122"/>
              </a:rPr>
              <a:t>5.</a:t>
            </a:r>
            <a:r>
              <a:rPr lang="zh-CN" altLang="en-US" sz="1600" kern="100" dirty="0">
                <a:solidFill>
                  <a:schemeClr val="accent1"/>
                </a:solidFill>
                <a:effectLst/>
                <a:latin typeface="等线" panose="02010600030101010101" charset="-122"/>
                <a:ea typeface="等线" panose="02010600030101010101" charset="-122"/>
                <a:cs typeface="微软雅黑" panose="020B0503020204020204" pitchFamily="34" charset="-122"/>
              </a:rPr>
              <a:t>支持扩展和升级：</a:t>
            </a:r>
            <a:r>
              <a:rPr lang="zh-CN" altLang="en-US" sz="1600" kern="100" dirty="0">
                <a:effectLst/>
                <a:latin typeface="等线" panose="02010600030101010101" charset="-122"/>
                <a:ea typeface="等线" panose="02010600030101010101" charset="-122"/>
                <a:cs typeface="微软雅黑" panose="020B0503020204020204" pitchFamily="34" charset="-122"/>
              </a:rPr>
              <a:t>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
        <p:nvSpPr>
          <p:cNvPr id="5" name="文本框 4"/>
          <p:cNvSpPr txBox="1"/>
          <p:nvPr/>
        </p:nvSpPr>
        <p:spPr>
          <a:xfrm>
            <a:off x="1167130" y="5561330"/>
            <a:ext cx="5980430" cy="337185"/>
          </a:xfrm>
          <a:prstGeom prst="rect">
            <a:avLst/>
          </a:prstGeom>
          <a:noFill/>
        </p:spPr>
        <p:txBody>
          <a:bodyPr wrap="square" rtlCol="0">
            <a:spAutoFit/>
          </a:bodyPr>
          <a:p>
            <a:r>
              <a:rPr lang="zh-CN" altLang="en-US" sz="1600"/>
              <a:t>最后：善于利用</a:t>
            </a:r>
            <a:r>
              <a:rPr lang="zh-CN" altLang="en-US" sz="1600">
                <a:solidFill>
                  <a:schemeClr val="accent1"/>
                </a:solidFill>
              </a:rPr>
              <a:t>开发者工具</a:t>
            </a:r>
            <a:r>
              <a:rPr lang="zh-CN" altLang="en-US" sz="1600"/>
              <a:t>也是本次一个最深的感触</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202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感谢大家</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endParaRPr lang="zh-CN" altLang="en-US" sz="3200" b="1"/>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7" name="图片 16" descr="登录"/>
          <p:cNvPicPr>
            <a:picLocks noChangeAspect="1"/>
          </p:cNvPicPr>
          <p:nvPr/>
        </p:nvPicPr>
        <p:blipFill>
          <a:blip r:embed="rId3"/>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4"/>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5"/>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6"/>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9" name="组合 19"/>
          <p:cNvGrpSpPr/>
          <p:nvPr/>
        </p:nvGrpSpPr>
        <p:grpSpPr>
          <a:xfrm>
            <a:off x="1181100" y="1522730"/>
            <a:ext cx="4678045" cy="1335405"/>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530985" y="970280"/>
            <a:ext cx="1436370" cy="368300"/>
          </a:xfrm>
          <a:prstGeom prst="rect">
            <a:avLst/>
          </a:prstGeom>
          <a:noFill/>
        </p:spPr>
        <p:txBody>
          <a:bodyPr wrap="square" rtlCol="0">
            <a:spAutoFit/>
          </a:bodyPr>
          <a:lstStyle/>
          <a:p>
            <a:r>
              <a:rPr lang="zh-CN" altLang="en-US"/>
              <a:t>页面主要有：</a:t>
            </a:r>
            <a:endParaRPr lang="zh-CN" altLang="en-US"/>
          </a:p>
        </p:txBody>
      </p:sp>
      <p:sp>
        <p:nvSpPr>
          <p:cNvPr id="23" name="文本框 22"/>
          <p:cNvSpPr txBox="1"/>
          <p:nvPr/>
        </p:nvSpPr>
        <p:spPr>
          <a:xfrm>
            <a:off x="968375" y="3359785"/>
            <a:ext cx="2329815" cy="368300"/>
          </a:xfrm>
          <a:prstGeom prst="rect">
            <a:avLst/>
          </a:prstGeom>
          <a:noFill/>
        </p:spPr>
        <p:txBody>
          <a:bodyPr wrap="square" rtlCol="0">
            <a:spAutoFit/>
          </a:bodyPr>
          <a:p>
            <a:r>
              <a:rPr lang="zh-CN" altLang="en-US"/>
              <a:t>数据存储结构主要为：</a:t>
            </a:r>
            <a:endParaRPr lang="zh-CN" altLang="en-US"/>
          </a:p>
        </p:txBody>
      </p:sp>
      <p:grpSp>
        <p:nvGrpSpPr>
          <p:cNvPr id="24" name="组合 92"/>
          <p:cNvGrpSpPr/>
          <p:nvPr/>
        </p:nvGrpSpPr>
        <p:grpSpPr>
          <a:xfrm>
            <a:off x="991870" y="4218940"/>
            <a:ext cx="4364355" cy="1214755"/>
            <a:chOff x="146024" y="286603"/>
            <a:chExt cx="4678460" cy="1214650"/>
          </a:xfrm>
        </p:grpSpPr>
        <p:sp>
          <p:nvSpPr>
            <p:cNvPr id="25"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9"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91"/>
            <p:cNvCxnSpPr>
              <a:stCxn id="25"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56" name="组合 7"/>
          <p:cNvGrpSpPr/>
          <p:nvPr/>
        </p:nvGrpSpPr>
        <p:grpSpPr>
          <a:xfrm>
            <a:off x="1466850" y="4204335"/>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1162050" y="1522730"/>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endParaRPr lang="zh-CN" altLang="en-US"/>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p="http://schemas.openxmlformats.org/presentationml/2006/main">
  <p:tag name="COMMONDATA" val="eyJoZGlkIjoiMmFiNTAxNGQyOWIxZDEzOTIzZGI2NmMzM2Y4MjFjYmMifQ=="/>
</p:tagLst>
</file>

<file path=ppt/tags/tag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4230</Words>
  <Application>WPS 演示</Application>
  <PresentationFormat>宽屏</PresentationFormat>
  <Paragraphs>521</Paragraphs>
  <Slides>28</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等线</vt:lpstr>
      <vt:lpstr>Times New Roman</vt:lpstr>
      <vt:lpstr>Arial Unicode MS</vt:lpstr>
      <vt:lpstr>等线 Light</vt:lpstr>
      <vt:lpstr>Times New Roman</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Sesen</cp:lastModifiedBy>
  <cp:revision>25</cp:revision>
  <dcterms:created xsi:type="dcterms:W3CDTF">2022-04-30T16:30:00Z</dcterms:created>
  <dcterms:modified xsi:type="dcterms:W3CDTF">2024-05-12T12:22:08Z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